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8" r:id="rId4"/>
    <p:sldId id="260" r:id="rId5"/>
    <p:sldId id="259" r:id="rId6"/>
    <p:sldId id="281" r:id="rId7"/>
    <p:sldId id="264" r:id="rId8"/>
    <p:sldId id="274" r:id="rId9"/>
    <p:sldId id="269" r:id="rId10"/>
    <p:sldId id="263" r:id="rId11"/>
    <p:sldId id="266" r:id="rId12"/>
    <p:sldId id="276" r:id="rId13"/>
    <p:sldId id="267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ile scuro 1 - Color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314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29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70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49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34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881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00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8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519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64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270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BD906-01AA-4B10-BE24-001ADB36CA7C}" type="datetimeFigureOut">
              <a:rPr lang="it-IT" smtClean="0"/>
              <a:t>17/04/2016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327DA-EF0A-45AB-BD3C-6BA77CDC2F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101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7" Type="http://schemas.openxmlformats.org/officeDocument/2006/relationships/image" Target="../media/image29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"/><Relationship Id="rId5" Type="http://schemas.openxmlformats.org/officeDocument/2006/relationships/image" Target="../media/image27.tif"/><Relationship Id="rId4" Type="http://schemas.openxmlformats.org/officeDocument/2006/relationships/image" Target="../media/image2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"/><Relationship Id="rId3" Type="http://schemas.openxmlformats.org/officeDocument/2006/relationships/image" Target="../media/image17.tif"/><Relationship Id="rId7" Type="http://schemas.openxmlformats.org/officeDocument/2006/relationships/image" Target="../media/image20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"/><Relationship Id="rId5" Type="http://schemas.openxmlformats.org/officeDocument/2006/relationships/image" Target="../media/image1.png"/><Relationship Id="rId4" Type="http://schemas.openxmlformats.org/officeDocument/2006/relationships/image" Target="../media/image18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783" y="142670"/>
            <a:ext cx="1252720" cy="126524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" y="3765931"/>
            <a:ext cx="3343275" cy="30765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731521" y="307394"/>
            <a:ext cx="10659291" cy="741421"/>
          </a:xfrm>
          <a:prstGeom prst="rect">
            <a:avLst/>
          </a:prstGeom>
          <a:noFill/>
          <a:ln cap="flat" cmpd="sng">
            <a:noFill/>
            <a:beve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it-IT" altLang="it-IT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Università degli Studi di Salerno</a:t>
            </a:r>
          </a:p>
          <a:p>
            <a:pPr algn="ctr">
              <a:lnSpc>
                <a:spcPct val="114000"/>
              </a:lnSpc>
            </a:pPr>
            <a:r>
              <a:rPr lang="it-IT" altLang="it-IT" sz="15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Dipartimento di Ingegneria dell’ Informazione, Ingegneria Elettrica e Matematica Applicata</a:t>
            </a:r>
          </a:p>
        </p:txBody>
      </p:sp>
      <p:graphicFrame>
        <p:nvGraphicFramePr>
          <p:cNvPr id="10" name="Tabel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728477"/>
              </p:ext>
            </p:extLst>
          </p:nvPr>
        </p:nvGraphicFramePr>
        <p:xfrm>
          <a:off x="731522" y="2076990"/>
          <a:ext cx="10659291" cy="176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9291">
                  <a:extLst>
                    <a:ext uri="{9D8B030D-6E8A-4147-A177-3AD203B41FA5}">
                      <a16:colId xmlns:a16="http://schemas.microsoft.com/office/drawing/2014/main" val="390338272"/>
                    </a:ext>
                  </a:extLst>
                </a:gridCol>
              </a:tblGrid>
              <a:tr h="176348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it-IT" sz="3200" b="0" i="0" kern="1200" dirty="0">
                          <a:solidFill>
                            <a:schemeClr val="lt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BREVE INTRODUZIONE SUL PANSHARPENING</a:t>
                      </a:r>
                      <a:endParaRPr lang="it-IT" sz="3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6877"/>
                  </a:ext>
                </a:extLst>
              </a:tr>
            </a:tbl>
          </a:graphicData>
        </a:graphic>
      </p:graphicFrame>
      <p:sp>
        <p:nvSpPr>
          <p:cNvPr id="15" name="CasellaDiTesto 14"/>
          <p:cNvSpPr txBox="1"/>
          <p:nvPr/>
        </p:nvSpPr>
        <p:spPr>
          <a:xfrm>
            <a:off x="3407280" y="6223079"/>
            <a:ext cx="7981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Ing. Daniele </a:t>
            </a:r>
            <a:r>
              <a:rPr lang="it-IT" sz="20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Picone</a:t>
            </a:r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- 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10361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4081" y="250536"/>
            <a:ext cx="804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Classificazione dei metodi di </a:t>
            </a:r>
            <a:r>
              <a:rPr lang="it-IT" sz="3200" dirty="0" err="1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Pansharpening</a:t>
            </a:r>
            <a:endParaRPr lang="it-IT" sz="32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720000" y="992592"/>
            <a:ext cx="7265976" cy="508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 </a:t>
            </a:r>
            <a:r>
              <a:rPr lang="it-IT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Substitution</a:t>
            </a:r>
            <a:r>
              <a:rPr lang="it-IT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(CS)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Bassa complessità computazionale</a:t>
            </a:r>
          </a:p>
          <a:p>
            <a:pPr marL="742950" lvl="1" indent="-285750">
              <a:lnSpc>
                <a:spcPct val="17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Robusto agli errori di co-registrazione</a:t>
            </a:r>
          </a:p>
          <a:p>
            <a:pPr marL="342900" indent="-342900">
              <a:lnSpc>
                <a:spcPct val="17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it-IT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MultiResolution</a:t>
            </a:r>
            <a:r>
              <a:rPr lang="it-IT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Analysis (MRA)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Buona coerenza spettrale</a:t>
            </a:r>
          </a:p>
          <a:p>
            <a:pPr marL="742950" lvl="1" indent="-285750">
              <a:lnSpc>
                <a:spcPct val="17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Robusto ai disallineamenti temporali</a:t>
            </a:r>
          </a:p>
          <a:p>
            <a:pPr marL="342900" indent="-342900">
              <a:lnSpc>
                <a:spcPct val="17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Metodi </a:t>
            </a:r>
            <a:r>
              <a:rPr lang="it-IT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Bayesiani</a:t>
            </a:r>
            <a:endParaRPr lang="it-IT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Migliori prestazioni al crescere del numero di bande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Elevati tempi di computazione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170997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4081" y="252000"/>
            <a:ext cx="5751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Protocollo di </a:t>
            </a:r>
            <a:r>
              <a:rPr lang="it-IT" sz="3200" dirty="0" err="1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Wald</a:t>
            </a:r>
            <a:endParaRPr lang="it-IT" sz="32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3" y="792951"/>
            <a:ext cx="4457700" cy="54864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50" y="2134413"/>
            <a:ext cx="495238" cy="6095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987" y="4054681"/>
            <a:ext cx="1485900" cy="18288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987" y="792951"/>
            <a:ext cx="1485900" cy="18288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23" y="2121540"/>
            <a:ext cx="1485900" cy="1828800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 rot="16200000">
            <a:off x="-2336060" y="3352807"/>
            <a:ext cx="548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</a:rPr>
              <a:t>PAN originale</a:t>
            </a:r>
          </a:p>
        </p:txBody>
      </p:sp>
      <p:sp>
        <p:nvSpPr>
          <p:cNvPr id="19" name="CasellaDiTesto 18"/>
          <p:cNvSpPr txBox="1"/>
          <p:nvPr/>
        </p:nvSpPr>
        <p:spPr>
          <a:xfrm rot="5400000">
            <a:off x="9673730" y="1531043"/>
            <a:ext cx="1842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</a:rPr>
              <a:t>MS originale</a:t>
            </a:r>
          </a:p>
        </p:txBody>
      </p:sp>
      <p:sp>
        <p:nvSpPr>
          <p:cNvPr id="18" name="Freccia curva 17"/>
          <p:cNvSpPr/>
          <p:nvPr/>
        </p:nvSpPr>
        <p:spPr>
          <a:xfrm rot="5400000">
            <a:off x="5506351" y="974433"/>
            <a:ext cx="686249" cy="1352027"/>
          </a:xfrm>
          <a:prstGeom prst="bentArrow">
            <a:avLst>
              <a:gd name="adj1" fmla="val 6298"/>
              <a:gd name="adj2" fmla="val 13491"/>
              <a:gd name="adj3" fmla="val 23561"/>
              <a:gd name="adj4" fmla="val 4375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5852070" y="778883"/>
            <a:ext cx="215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Cambria" panose="02040503050406030204" pitchFamily="18" charset="0"/>
              </a:rPr>
              <a:t>DEGRADAZIONE</a:t>
            </a:r>
          </a:p>
        </p:txBody>
      </p:sp>
      <p:sp>
        <p:nvSpPr>
          <p:cNvPr id="24" name="Freccia curva 23"/>
          <p:cNvSpPr/>
          <p:nvPr/>
        </p:nvSpPr>
        <p:spPr>
          <a:xfrm rot="5400000" flipV="1">
            <a:off x="7779430" y="965300"/>
            <a:ext cx="686249" cy="1352028"/>
          </a:xfrm>
          <a:prstGeom prst="bentArrow">
            <a:avLst>
              <a:gd name="adj1" fmla="val 6298"/>
              <a:gd name="adj2" fmla="val 13491"/>
              <a:gd name="adj3" fmla="val 23561"/>
              <a:gd name="adj4" fmla="val 4375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5" name="Freccia curva 24"/>
          <p:cNvSpPr/>
          <p:nvPr/>
        </p:nvSpPr>
        <p:spPr>
          <a:xfrm rot="10800000" flipH="1">
            <a:off x="6921305" y="4433211"/>
            <a:ext cx="1802389" cy="807592"/>
          </a:xfrm>
          <a:prstGeom prst="bentArrow">
            <a:avLst>
              <a:gd name="adj1" fmla="val 6298"/>
              <a:gd name="adj2" fmla="val 13491"/>
              <a:gd name="adj3" fmla="val 23561"/>
              <a:gd name="adj4" fmla="val 4375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6" name="CasellaDiTesto 25"/>
          <p:cNvSpPr txBox="1"/>
          <p:nvPr/>
        </p:nvSpPr>
        <p:spPr>
          <a:xfrm>
            <a:off x="6007395" y="5289561"/>
            <a:ext cx="215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Cambria" panose="02040503050406030204" pitchFamily="18" charset="0"/>
              </a:rPr>
              <a:t>PANSHARPENING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9580350" y="4808751"/>
            <a:ext cx="2029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</a:rPr>
              <a:t>Prodotto di fusione</a:t>
            </a:r>
          </a:p>
        </p:txBody>
      </p:sp>
      <p:sp>
        <p:nvSpPr>
          <p:cNvPr id="28" name="Freccia bidirezionale verticale 27"/>
          <p:cNvSpPr/>
          <p:nvPr/>
        </p:nvSpPr>
        <p:spPr>
          <a:xfrm>
            <a:off x="9532921" y="2814632"/>
            <a:ext cx="300031" cy="1047168"/>
          </a:xfrm>
          <a:prstGeom prst="upDownArrow">
            <a:avLst>
              <a:gd name="adj1" fmla="val 33658"/>
              <a:gd name="adj2" fmla="val 640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/>
          <p:cNvSpPr txBox="1"/>
          <p:nvPr/>
        </p:nvSpPr>
        <p:spPr>
          <a:xfrm>
            <a:off x="9715774" y="3153550"/>
            <a:ext cx="163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  <a:latin typeface="Cambria" panose="02040503050406030204" pitchFamily="18" charset="0"/>
              </a:rPr>
              <a:t>CONFRONTO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8807696" y="436729"/>
            <a:ext cx="17147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F0"/>
                </a:solidFill>
                <a:latin typeface="Cambria" panose="02040503050406030204" pitchFamily="18" charset="0"/>
              </a:rPr>
              <a:t>Ground </a:t>
            </a:r>
            <a:r>
              <a:rPr lang="it-IT" dirty="0" err="1">
                <a:solidFill>
                  <a:srgbClr val="00B0F0"/>
                </a:solidFill>
                <a:latin typeface="Cambria" panose="02040503050406030204" pitchFamily="18" charset="0"/>
              </a:rPr>
              <a:t>Truth</a:t>
            </a:r>
            <a:endParaRPr lang="it-IT" dirty="0">
              <a:solidFill>
                <a:srgbClr val="00B0F0"/>
              </a:solidFill>
              <a:latin typeface="Cambria" panose="02040503050406030204" pitchFamily="18" charset="0"/>
            </a:endParaRPr>
          </a:p>
        </p:txBody>
      </p:sp>
      <p:sp>
        <p:nvSpPr>
          <p:cNvPr id="30" name="Titolo 22"/>
          <p:cNvSpPr txBox="1">
            <a:spLocks/>
          </p:cNvSpPr>
          <p:nvPr/>
        </p:nvSpPr>
        <p:spPr>
          <a:xfrm>
            <a:off x="720000" y="684000"/>
            <a:ext cx="10515600" cy="1937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Proprietà di sintesi: Qualsiasi immagine fusa deve essere il più simile possibile all’immagine</a:t>
            </a:r>
          </a:p>
          <a:p>
            <a:pPr>
              <a:lnSpc>
                <a:spcPct val="114000"/>
              </a:lnSpc>
            </a:pPr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che il sensore osserverebbe se lavorasse alla stessa risoluzione </a:t>
            </a:r>
            <a:b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dell’immagine fusa</a:t>
            </a:r>
            <a:b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it-IT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CasellaDiTesto 30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33" name="CasellaDiTesto 32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17149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18" grpId="0" animBg="1"/>
      <p:bldP spid="20" grpId="0"/>
      <p:bldP spid="24" grpId="0" animBg="1"/>
      <p:bldP spid="25" grpId="0" animBg="1"/>
      <p:bldP spid="26" grpId="0"/>
      <p:bldP spid="27" grpId="0"/>
      <p:bldP spid="28" grpId="0" animBg="1"/>
      <p:bldP spid="29" grpId="0"/>
      <p:bldP spid="8" grpId="0"/>
      <p:bldP spid="30" grpId="0"/>
      <p:bldP spid="3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4081" y="250536"/>
            <a:ext cx="661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 effettuare la degradazione?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364081" y="1075280"/>
            <a:ext cx="46410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FILTRO QUASI IDEALE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FILTRO ACCORDATO ALL’MTF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400" b="1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269239" y="1874777"/>
            <a:ext cx="8753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Restringe la banda del segnale per soddisfare approssimativamente il </a:t>
            </a:r>
            <a:br>
              <a:rPr lang="it-IT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it-IT" sz="2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teorema del campionamento di </a:t>
            </a:r>
            <a:r>
              <a:rPr lang="it-IT" sz="2200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Nyquist-Shannon</a:t>
            </a:r>
            <a:endParaRPr lang="it-IT" sz="2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36" y="3649092"/>
            <a:ext cx="2988000" cy="2466397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269239" y="4453127"/>
            <a:ext cx="618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Filtro che emula la </a:t>
            </a:r>
            <a:r>
              <a:rPr lang="it-IT" sz="2200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Modulation</a:t>
            </a:r>
            <a:r>
              <a:rPr lang="it-IT" sz="2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Transfer </a:t>
            </a:r>
            <a:r>
              <a:rPr lang="it-IT" sz="2200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br>
              <a:rPr lang="it-IT" sz="2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it-IT" sz="2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sensore e decima il risultato ottenuto</a:t>
            </a:r>
            <a:r>
              <a:rPr lang="it-IT" sz="2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201868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uiExpand="1" build="p"/>
      <p:bldP spid="8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816848" y="776300"/>
                <a:ext cx="8599868" cy="4151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r>
                  <a:rPr lang="it-IT" sz="2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it-IT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it-IT" sz="2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(estensione dell’Universal Image </a:t>
                </a:r>
                <a:r>
                  <a:rPr lang="it-IT" sz="24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Quality</a:t>
                </a:r>
                <a:r>
                  <a:rPr lang="it-IT" sz="2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Index):</a:t>
                </a:r>
              </a:p>
              <a:p>
                <a:pPr marL="342900" indent="-342900"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endParaRPr lang="it-IT" sz="2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endParaRPr lang="it-IT" sz="2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endParaRPr lang="it-IT" sz="2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endParaRPr lang="it-IT" sz="2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r>
                  <a:rPr lang="it-IT" sz="24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Spectral</a:t>
                </a:r>
                <a:r>
                  <a:rPr lang="it-IT" sz="2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Angle Mapper:</a:t>
                </a:r>
              </a:p>
              <a:p>
                <a:pPr marL="342900" indent="-342900"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endParaRPr lang="it-IT" sz="2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br>
                  <a:rPr lang="it-IT" sz="2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it-IT" sz="2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endParaRPr lang="it-IT" sz="2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75000"/>
                  </a:lnSpc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r>
                  <a:rPr lang="it-IT" sz="24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Spatial</a:t>
                </a:r>
                <a:r>
                  <a:rPr lang="it-IT" sz="2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Cross-</a:t>
                </a:r>
                <a:r>
                  <a:rPr lang="it-IT" sz="24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Correlation</a:t>
                </a:r>
                <a:r>
                  <a:rPr lang="it-IT" sz="2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48" y="776300"/>
                <a:ext cx="8599868" cy="4151842"/>
              </a:xfrm>
              <a:prstGeom prst="rect">
                <a:avLst/>
              </a:prstGeom>
              <a:blipFill>
                <a:blip r:embed="rId2"/>
                <a:stretch>
                  <a:fillRect l="-992" t="-1175" b="-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3443014" y="4759241"/>
                <a:ext cx="4665316" cy="1158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𝑠𝐶𝐶</m:t>
                      </m:r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4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𝐌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4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𝐌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014" y="4759241"/>
                <a:ext cx="4665316" cy="11584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3071582" y="3243788"/>
                <a:ext cx="5562677" cy="906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𝑆𝐴𝑀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</m:acc>
                        </m:e>
                      </m:d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4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400" b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𝐯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400" b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𝐯</m:t>
                                                  </m:r>
                                                </m:e>
                                                <m:sub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</m:acc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400" b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𝐯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400" b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𝐯</m:t>
                                                  </m:r>
                                                </m:e>
                                                <m:sub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it-IT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</m:acc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582" y="3243788"/>
                <a:ext cx="5562677" cy="906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4081" y="250536"/>
            <a:ext cx="5751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Indici di valutazione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2994501" y="1378447"/>
                <a:ext cx="5826018" cy="1417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</m:acc>
                        </m:e>
                      </m:d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</m:acc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it-I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01" y="1378447"/>
                <a:ext cx="5826018" cy="1417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4625460" y="2634609"/>
                <a:ext cx="3365593" cy="1140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f>
                        <m:fPr>
                          <m:ctrlP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f>
                        <m:fPr>
                          <m:ctrlP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</m:acc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460" y="2634609"/>
                <a:ext cx="3365593" cy="1140312"/>
              </a:xfrm>
              <a:prstGeom prst="rect">
                <a:avLst/>
              </a:prstGeom>
              <a:blipFill>
                <a:blip r:embed="rId7"/>
                <a:stretch>
                  <a:fillRect r="-501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8584442" y="583867"/>
                <a:ext cx="2557171" cy="840871"/>
              </a:xfrm>
              <a:prstGeom prst="rect">
                <a:avLst/>
              </a:prstGeom>
              <a:noFill/>
              <a:ln w="19050" cap="rnd">
                <a:solidFill>
                  <a:srgbClr val="00B0F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it-IT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it-IT" sz="2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Ground </a:t>
                </a:r>
                <a:r>
                  <a:rPr lang="en-US" sz="2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𝐌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Immagine fusa</a:t>
                </a:r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442" y="583867"/>
                <a:ext cx="2557171" cy="840871"/>
              </a:xfrm>
              <a:prstGeom prst="rect">
                <a:avLst/>
              </a:prstGeom>
              <a:blipFill>
                <a:blip r:embed="rId8"/>
                <a:stretch>
                  <a:fillRect t="-4965" r="-2128" b="-13475"/>
                </a:stretch>
              </a:blipFill>
              <a:ln w="19050" cap="rnd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arrotondato 14"/>
          <p:cNvSpPr/>
          <p:nvPr/>
        </p:nvSpPr>
        <p:spPr>
          <a:xfrm>
            <a:off x="4954137" y="2634610"/>
            <a:ext cx="1009934" cy="968399"/>
          </a:xfrm>
          <a:prstGeom prst="roundRect">
            <a:avLst>
              <a:gd name="adj" fmla="val 7882"/>
            </a:avLst>
          </a:prstGeom>
          <a:noFill/>
          <a:ln w="254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5991367" y="2638527"/>
            <a:ext cx="1512000" cy="968399"/>
          </a:xfrm>
          <a:prstGeom prst="roundRect">
            <a:avLst>
              <a:gd name="adj" fmla="val 7882"/>
            </a:avLst>
          </a:prstGeom>
          <a:noFill/>
          <a:ln w="254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7" name="Rettangolo arrotondato 16"/>
          <p:cNvSpPr/>
          <p:nvPr/>
        </p:nvSpPr>
        <p:spPr>
          <a:xfrm>
            <a:off x="7536991" y="2640704"/>
            <a:ext cx="2160000" cy="1128979"/>
          </a:xfrm>
          <a:prstGeom prst="roundRect">
            <a:avLst>
              <a:gd name="adj" fmla="val 7882"/>
            </a:avLst>
          </a:prstGeom>
          <a:noFill/>
          <a:ln w="254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cxnSp>
        <p:nvCxnSpPr>
          <p:cNvPr id="19" name="Connettore 2 18"/>
          <p:cNvCxnSpPr>
            <a:stCxn id="17" idx="2"/>
          </p:cNvCxnSpPr>
          <p:nvPr/>
        </p:nvCxnSpPr>
        <p:spPr>
          <a:xfrm>
            <a:off x="8616991" y="3769682"/>
            <a:ext cx="0" cy="28800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>
            <a:off x="6662761" y="3603009"/>
            <a:ext cx="97292" cy="44891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 flipH="1">
            <a:off x="5116007" y="3589986"/>
            <a:ext cx="351567" cy="34010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/>
          <p:cNvSpPr txBox="1"/>
          <p:nvPr/>
        </p:nvSpPr>
        <p:spPr>
          <a:xfrm>
            <a:off x="7694396" y="3977009"/>
            <a:ext cx="187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Cambria" panose="02040503050406030204" pitchFamily="18" charset="0"/>
              </a:rPr>
              <a:t>Polarizzazione</a:t>
            </a:r>
          </a:p>
          <a:p>
            <a:pPr algn="ctr"/>
            <a:r>
              <a:rPr lang="it-IT" dirty="0">
                <a:solidFill>
                  <a:srgbClr val="FFFF00"/>
                </a:solidFill>
                <a:latin typeface="Cambria" panose="02040503050406030204" pitchFamily="18" charset="0"/>
              </a:rPr>
              <a:t>della media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5680356" y="3979333"/>
            <a:ext cx="1955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Cambria" panose="02040503050406030204" pitchFamily="18" charset="0"/>
              </a:rPr>
              <a:t>Distorsione</a:t>
            </a:r>
          </a:p>
          <a:p>
            <a:pPr algn="ctr"/>
            <a:r>
              <a:rPr lang="it-IT" dirty="0">
                <a:solidFill>
                  <a:srgbClr val="FFFF00"/>
                </a:solidFill>
                <a:latin typeface="Cambria" panose="02040503050406030204" pitchFamily="18" charset="0"/>
              </a:rPr>
              <a:t>della luminosità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3889643" y="3977009"/>
            <a:ext cx="1955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Cambria" panose="02040503050406030204" pitchFamily="18" charset="0"/>
              </a:rPr>
              <a:t>Mutua Correlazione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10197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8" grpId="0"/>
      <p:bldP spid="7" grpId="0"/>
      <p:bldP spid="5" grpId="0"/>
      <p:bldP spid="10" grpId="0"/>
      <p:bldP spid="11" grpId="0"/>
      <p:bldP spid="11" grpId="1"/>
      <p:bldP spid="12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0" grpId="0"/>
      <p:bldP spid="30" grpId="1"/>
      <p:bldP spid="31" grpId="0"/>
      <p:bldP spid="31" grpId="1"/>
      <p:bldP spid="32" grpId="0"/>
      <p:bldP spid="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0398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4" name="CasellaDiTesto 3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364081" y="250536"/>
            <a:ext cx="1055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Indice degli argomenti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720000" y="794905"/>
            <a:ext cx="10421613" cy="324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2800" b="1" dirty="0">
                <a:solidFill>
                  <a:srgbClr val="FFFF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Resoconto della letteratura</a:t>
            </a:r>
          </a:p>
          <a:p>
            <a:pPr marL="800100" lvl="1" indent="-342900">
              <a:lnSpc>
                <a:spcPct val="110000"/>
              </a:lnSpc>
              <a:buClr>
                <a:srgbClr val="FFFF00"/>
              </a:buClr>
              <a:buFont typeface="Tahoma" panose="020B0604030504040204" pitchFamily="34" charset="0"/>
              <a:buChar char="•"/>
            </a:pPr>
            <a:r>
              <a:rPr lang="it-IT" sz="2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Pansharpening</a:t>
            </a:r>
            <a:endParaRPr lang="it-IT"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lnSpc>
                <a:spcPct val="110000"/>
              </a:lnSpc>
              <a:buClr>
                <a:srgbClr val="FFFF00"/>
              </a:buClr>
              <a:buFont typeface="Tahoma" panose="020B0604030504040204" pitchFamily="34" charset="0"/>
              <a:buChar char="◦"/>
            </a:pPr>
            <a:r>
              <a:rPr lang="it-IT" sz="20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Descrizione</a:t>
            </a:r>
          </a:p>
          <a:p>
            <a:pPr marL="1257300" lvl="2" indent="-342900">
              <a:lnSpc>
                <a:spcPct val="110000"/>
              </a:lnSpc>
              <a:buClr>
                <a:srgbClr val="FFFF00"/>
              </a:buClr>
              <a:buFont typeface="Tahoma" panose="020B0604030504040204" pitchFamily="34" charset="0"/>
              <a:buChar char="◦"/>
            </a:pPr>
            <a:r>
              <a:rPr lang="it-IT" sz="20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Metodi</a:t>
            </a:r>
          </a:p>
          <a:p>
            <a:pPr marL="800100" lvl="1" indent="-342900">
              <a:lnSpc>
                <a:spcPct val="110000"/>
              </a:lnSpc>
              <a:buClr>
                <a:srgbClr val="FFFF00"/>
              </a:buClr>
              <a:buFont typeface="Tahoma" panose="020B060403050404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Valutazione della qualità</a:t>
            </a:r>
          </a:p>
          <a:p>
            <a:pPr marL="800100" lvl="1" indent="-342900">
              <a:lnSpc>
                <a:spcPct val="110000"/>
              </a:lnSpc>
              <a:buClr>
                <a:srgbClr val="FFFF00"/>
              </a:buClr>
              <a:buFont typeface="Tahoma" panose="020B060403050404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Tecniche di interpolazione e degradazione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30000"/>
              </a:lnSpc>
              <a:buClr>
                <a:srgbClr val="FFFF00"/>
              </a:buClr>
              <a:buFont typeface="Tahoma" panose="020B060403050404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3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95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4081" y="250536"/>
            <a:ext cx="5751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PANSHARPENING: descrizione</a:t>
            </a:r>
          </a:p>
        </p:txBody>
      </p:sp>
      <p:sp>
        <p:nvSpPr>
          <p:cNvPr id="23" name="Titolo 22"/>
          <p:cNvSpPr>
            <a:spLocks noGrp="1"/>
          </p:cNvSpPr>
          <p:nvPr>
            <p:ph type="title" idx="4294967295"/>
          </p:nvPr>
        </p:nvSpPr>
        <p:spPr>
          <a:xfrm>
            <a:off x="720000" y="684000"/>
            <a:ext cx="10515600" cy="614363"/>
          </a:xfrm>
        </p:spPr>
        <p:txBody>
          <a:bodyPr>
            <a:normAutofit fontScale="90000"/>
          </a:bodyPr>
          <a:lstStyle/>
          <a:p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Fusione tra immagini satellitari ad alta risoluzione </a:t>
            </a:r>
            <a:r>
              <a:rPr lang="it-IT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spaziale </a:t>
            </a:r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immagini ad alta diversità </a:t>
            </a:r>
            <a:r>
              <a:rPr lang="it-IT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spettrale</a:t>
            </a:r>
            <a:endParaRPr lang="it-IT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08" y="1227004"/>
            <a:ext cx="3257550" cy="3257550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10" y="1345281"/>
            <a:ext cx="3257550" cy="3257550"/>
          </a:xfrm>
          <a:prstGeom prst="rect">
            <a:avLst/>
          </a:prstGeom>
        </p:spPr>
      </p:pic>
      <p:pic>
        <p:nvPicPr>
          <p:cNvPr id="44" name="Immagin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92" y="4844502"/>
            <a:ext cx="1219200" cy="1219200"/>
          </a:xfrm>
          <a:prstGeom prst="rect">
            <a:avLst/>
          </a:prstGeom>
        </p:spPr>
      </p:pic>
      <p:sp>
        <p:nvSpPr>
          <p:cNvPr id="45" name="CasellaDiTesto 44"/>
          <p:cNvSpPr txBox="1"/>
          <p:nvPr/>
        </p:nvSpPr>
        <p:spPr>
          <a:xfrm rot="16200000">
            <a:off x="81078" y="5161715"/>
            <a:ext cx="199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</a:rPr>
              <a:t>ALTA DIVERSITÀ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</a:rPr>
              <a:t>SPETTRALE</a:t>
            </a:r>
          </a:p>
        </p:txBody>
      </p:sp>
      <p:sp>
        <p:nvSpPr>
          <p:cNvPr id="46" name="CasellaDiTesto 45"/>
          <p:cNvSpPr txBox="1"/>
          <p:nvPr/>
        </p:nvSpPr>
        <p:spPr>
          <a:xfrm rot="16200000">
            <a:off x="-526652" y="2563391"/>
            <a:ext cx="3257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</a:rPr>
              <a:t>ALTA RISOLUZIONE 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</a:rPr>
              <a:t>SPAZIALE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8037076" y="4690664"/>
            <a:ext cx="199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FFFF00"/>
                </a:solidFill>
                <a:latin typeface="Cambria" panose="02040503050406030204" pitchFamily="18" charset="0"/>
              </a:rPr>
              <a:t>IMMAGINE FUSA</a:t>
            </a:r>
          </a:p>
        </p:txBody>
      </p:sp>
      <p:sp>
        <p:nvSpPr>
          <p:cNvPr id="48" name="Freccia a destra 47"/>
          <p:cNvSpPr/>
          <p:nvPr/>
        </p:nvSpPr>
        <p:spPr>
          <a:xfrm>
            <a:off x="5399209" y="3349269"/>
            <a:ext cx="1831182" cy="592167"/>
          </a:xfrm>
          <a:prstGeom prst="rightArrow">
            <a:avLst>
              <a:gd name="adj1" fmla="val 50012"/>
              <a:gd name="adj2" fmla="val 85075"/>
            </a:avLst>
          </a:prstGeom>
          <a:solidFill>
            <a:srgbClr val="FFFF00"/>
          </a:solidFill>
          <a:ln cap="rnd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5359384" y="3476076"/>
            <a:ext cx="187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mbria" panose="02040503050406030204" pitchFamily="18" charset="0"/>
              </a:rPr>
              <a:t>PANSHARPENING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7239294" y="5076136"/>
            <a:ext cx="36430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Applicazioni: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Virtual Earth</a:t>
            </a:r>
          </a:p>
        </p:txBody>
      </p:sp>
      <p:sp useBgFill="1">
        <p:nvSpPr>
          <p:cNvPr id="9" name="Parentesi graffa chiusa 8"/>
          <p:cNvSpPr/>
          <p:nvPr/>
        </p:nvSpPr>
        <p:spPr>
          <a:xfrm>
            <a:off x="4779045" y="1216800"/>
            <a:ext cx="404512" cy="4860000"/>
          </a:xfrm>
          <a:prstGeom prst="rightBrace">
            <a:avLst>
              <a:gd name="adj1" fmla="val 57404"/>
              <a:gd name="adj2" fmla="val 5014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417856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45" grpId="0"/>
      <p:bldP spid="46" grpId="0"/>
      <p:bldP spid="47" grpId="0"/>
      <p:bldP spid="48" grpId="0" animBg="1"/>
      <p:bldP spid="49" grpId="0"/>
      <p:bldP spid="7" grpId="0" uiExpand="1" build="p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429373"/>
              </p:ext>
            </p:extLst>
          </p:nvPr>
        </p:nvGraphicFramePr>
        <p:xfrm>
          <a:off x="775624" y="1446312"/>
          <a:ext cx="10284597" cy="41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199">
                  <a:extLst>
                    <a:ext uri="{9D8B030D-6E8A-4147-A177-3AD203B41FA5}">
                      <a16:colId xmlns:a16="http://schemas.microsoft.com/office/drawing/2014/main" val="414383637"/>
                    </a:ext>
                  </a:extLst>
                </a:gridCol>
                <a:gridCol w="3428199">
                  <a:extLst>
                    <a:ext uri="{9D8B030D-6E8A-4147-A177-3AD203B41FA5}">
                      <a16:colId xmlns:a16="http://schemas.microsoft.com/office/drawing/2014/main" val="3398510212"/>
                    </a:ext>
                  </a:extLst>
                </a:gridCol>
                <a:gridCol w="3428199">
                  <a:extLst>
                    <a:ext uri="{9D8B030D-6E8A-4147-A177-3AD203B41FA5}">
                      <a16:colId xmlns:a16="http://schemas.microsoft.com/office/drawing/2014/main" val="1073560888"/>
                    </a:ext>
                  </a:extLst>
                </a:gridCol>
              </a:tblGrid>
              <a:tr h="2052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59933"/>
                  </a:ext>
                </a:extLst>
              </a:tr>
              <a:tr h="2052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401437"/>
                  </a:ext>
                </a:extLst>
              </a:tr>
            </a:tbl>
          </a:graphicData>
        </a:graphic>
      </p:graphicFrame>
      <p:sp>
        <p:nvSpPr>
          <p:cNvPr id="9" name="CasellaDiTesto 8"/>
          <p:cNvSpPr txBox="1"/>
          <p:nvPr/>
        </p:nvSpPr>
        <p:spPr>
          <a:xfrm>
            <a:off x="668741" y="5453638"/>
            <a:ext cx="10391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Risoluzione spaziale</a:t>
            </a:r>
            <a:r>
              <a:rPr lang="it-IT" sz="20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Distanza minima oltre la quale due oggetti distinti appaiono come          </a:t>
            </a:r>
            <a:b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</a:t>
            </a:r>
            <a:r>
              <a:rPr lang="it-IT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separati nell'immagine </a:t>
            </a:r>
            <a:r>
              <a:rPr lang="it-IT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telerilevata</a:t>
            </a:r>
            <a:endParaRPr lang="it-IT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3600" y="250536"/>
            <a:ext cx="5751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PANSHARPENING: descrizione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83" y="1514550"/>
            <a:ext cx="2735401" cy="184298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65" y="1514549"/>
            <a:ext cx="2735401" cy="1842987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 rot="10800000">
            <a:off x="363600" y="1399152"/>
            <a:ext cx="738664" cy="20712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Copertura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spettrale</a:t>
            </a:r>
          </a:p>
        </p:txBody>
      </p:sp>
      <p:sp>
        <p:nvSpPr>
          <p:cNvPr id="15" name="CasellaDiTesto 14"/>
          <p:cNvSpPr txBox="1"/>
          <p:nvPr/>
        </p:nvSpPr>
        <p:spPr>
          <a:xfrm rot="10800000">
            <a:off x="363599" y="3470401"/>
            <a:ext cx="738664" cy="20620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Risoluzione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spaziale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75625" y="1014429"/>
            <a:ext cx="343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IMMAGINE PANCROMATICA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207360" y="1023433"/>
            <a:ext cx="344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Cambria" panose="02040503050406030204" pitchFamily="18" charset="0"/>
              </a:rPr>
              <a:t>IMMAGINE MULTISPETTRALE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7666893" y="1043704"/>
            <a:ext cx="339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IDEALE</a:t>
            </a: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52" y="1514549"/>
            <a:ext cx="2735401" cy="1842987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16" y="3701201"/>
            <a:ext cx="1620000" cy="1633728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83" y="3701201"/>
            <a:ext cx="1620000" cy="1633964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48" y="3701201"/>
            <a:ext cx="1620000" cy="163396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655281" y="2836592"/>
            <a:ext cx="3404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sensori non possono avere simultaneamente alta risoluzione spaziale ed alta diversità spettrale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68740" y="5453638"/>
            <a:ext cx="1039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Diversità spettrale: </a:t>
            </a:r>
            <a:r>
              <a:rPr lang="it-IT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Differenza minima di frequenza fra due spettri risolvibili</a:t>
            </a:r>
          </a:p>
        </p:txBody>
      </p:sp>
      <p:cxnSp>
        <p:nvCxnSpPr>
          <p:cNvPr id="25" name="Connettore diritto 24"/>
          <p:cNvCxnSpPr/>
          <p:nvPr/>
        </p:nvCxnSpPr>
        <p:spPr>
          <a:xfrm rot="16200000" flipV="1">
            <a:off x="2158002" y="3489700"/>
            <a:ext cx="4101399" cy="2684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34108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12" grpId="2"/>
      <p:bldP spid="15" grpId="0"/>
      <p:bldP spid="14" grpId="0"/>
      <p:bldP spid="17" grpId="0"/>
      <p:bldP spid="18" grpId="0"/>
      <p:bldP spid="7" grpId="0"/>
      <p:bldP spid="7" grpId="1"/>
      <p:bldP spid="24" grpId="0"/>
      <p:bldP spid="2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4081" y="250536"/>
            <a:ext cx="5751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PANSHARPENING: descrizione</a:t>
            </a:r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700461"/>
              </p:ext>
            </p:extLst>
          </p:nvPr>
        </p:nvGraphicFramePr>
        <p:xfrm>
          <a:off x="720002" y="1754336"/>
          <a:ext cx="10566696" cy="3552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2232">
                  <a:extLst>
                    <a:ext uri="{9D8B030D-6E8A-4147-A177-3AD203B41FA5}">
                      <a16:colId xmlns:a16="http://schemas.microsoft.com/office/drawing/2014/main" val="345636959"/>
                    </a:ext>
                  </a:extLst>
                </a:gridCol>
                <a:gridCol w="3522232">
                  <a:extLst>
                    <a:ext uri="{9D8B030D-6E8A-4147-A177-3AD203B41FA5}">
                      <a16:colId xmlns:a16="http://schemas.microsoft.com/office/drawing/2014/main" val="1255754441"/>
                    </a:ext>
                  </a:extLst>
                </a:gridCol>
                <a:gridCol w="3522232">
                  <a:extLst>
                    <a:ext uri="{9D8B030D-6E8A-4147-A177-3AD203B41FA5}">
                      <a16:colId xmlns:a16="http://schemas.microsoft.com/office/drawing/2014/main" val="474227884"/>
                    </a:ext>
                  </a:extLst>
                </a:gridCol>
              </a:tblGrid>
              <a:tr h="355235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Pancromatica (PAN)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Multispettrale (MS)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Iperspettrale</a:t>
                      </a:r>
                      <a:r>
                        <a:rPr lang="it-IT" dirty="0"/>
                        <a:t> (HS)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221235"/>
                  </a:ext>
                </a:extLst>
              </a:tr>
            </a:tbl>
          </a:graphicData>
        </a:graphic>
      </p:graphicFrame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850" y="2232649"/>
            <a:ext cx="3452848" cy="283813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33" y="2201457"/>
            <a:ext cx="2793812" cy="290052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40" y="2340038"/>
            <a:ext cx="2647619" cy="2380952"/>
          </a:xfrm>
          <a:prstGeom prst="rect">
            <a:avLst/>
          </a:prstGeom>
        </p:spPr>
      </p:pic>
      <p:sp>
        <p:nvSpPr>
          <p:cNvPr id="17" name="Freccia a destra 16"/>
          <p:cNvSpPr/>
          <p:nvPr/>
        </p:nvSpPr>
        <p:spPr>
          <a:xfrm>
            <a:off x="2356421" y="1433602"/>
            <a:ext cx="7293855" cy="167855"/>
          </a:xfrm>
          <a:prstGeom prst="rightArrow">
            <a:avLst>
              <a:gd name="adj1" fmla="val 20312"/>
              <a:gd name="adj2" fmla="val 16537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/>
          <p:cNvSpPr/>
          <p:nvPr/>
        </p:nvSpPr>
        <p:spPr>
          <a:xfrm rot="10800000">
            <a:off x="2356421" y="5380523"/>
            <a:ext cx="7293855" cy="167855"/>
          </a:xfrm>
          <a:prstGeom prst="rightArrow">
            <a:avLst>
              <a:gd name="adj1" fmla="val 20312"/>
              <a:gd name="adj2" fmla="val 16537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2356421" y="1113229"/>
            <a:ext cx="729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DIVERSITÀ SPETTRALE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2356420" y="5552975"/>
            <a:ext cx="729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RISOLUZIONE SPAZIALE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27016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 animBg="1"/>
      <p:bldP spid="18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94" y="3464277"/>
            <a:ext cx="3494377" cy="221252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720000" y="1077885"/>
            <a:ext cx="10421613" cy="499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Satelliti ad alta risoluzione</a:t>
            </a:r>
          </a:p>
          <a:p>
            <a:pPr marL="742950" lvl="1" indent="-285750">
              <a:lnSpc>
                <a:spcPct val="130000"/>
              </a:lnSpc>
              <a:buClr>
                <a:srgbClr val="FFFF00"/>
              </a:buClr>
              <a:buFont typeface="Cambria" panose="02040503050406030204" pitchFamily="18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IKONOS</a:t>
            </a:r>
          </a:p>
          <a:p>
            <a:pPr marL="742950" lvl="1" indent="-285750">
              <a:lnSpc>
                <a:spcPct val="130000"/>
              </a:lnSpc>
              <a:buClr>
                <a:srgbClr val="FFFF00"/>
              </a:buClr>
              <a:buFont typeface="Cambria" panose="02040503050406030204" pitchFamily="18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QuickBird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(QB)</a:t>
            </a:r>
          </a:p>
          <a:p>
            <a:pPr marL="742950" lvl="1" indent="-285750">
              <a:lnSpc>
                <a:spcPct val="130000"/>
              </a:lnSpc>
              <a:buClr>
                <a:srgbClr val="FFFF00"/>
              </a:buClr>
              <a:buFont typeface="Cambria" panose="02040503050406030204" pitchFamily="18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WorldView-3 (WV3)</a:t>
            </a:r>
          </a:p>
          <a:p>
            <a:pPr marL="285750" indent="-285750">
              <a:lnSpc>
                <a:spcPct val="130000"/>
              </a:lnSpc>
              <a:spcBef>
                <a:spcPts val="2000"/>
              </a:spcBef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Satelliti dotati di sensori </a:t>
            </a:r>
            <a:r>
              <a:rPr lang="it-IT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iperspettrali</a:t>
            </a:r>
            <a:endParaRPr lang="it-IT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30000"/>
              </a:lnSpc>
              <a:buClr>
                <a:srgbClr val="FFFF00"/>
              </a:buClr>
              <a:buFont typeface="Cambria" panose="02040503050406030204" pitchFamily="18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Earth Observing-1 (EO-1)</a:t>
            </a:r>
          </a:p>
          <a:p>
            <a:pPr marL="1200150" lvl="2" indent="-285750">
              <a:lnSpc>
                <a:spcPct val="130000"/>
              </a:lnSpc>
              <a:buClr>
                <a:srgbClr val="FFFF00"/>
              </a:buClr>
              <a:buFont typeface="Tahoma" panose="020B0604030504040204" pitchFamily="34" charset="0"/>
              <a:buChar char="◦"/>
            </a:pPr>
            <a:r>
              <a:rPr lang="it-IT" sz="2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Hyperion: </a:t>
            </a:r>
            <a:r>
              <a:rPr lang="it-IT" sz="2200" dirty="0">
                <a:solidFill>
                  <a:srgbClr val="00B0F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Sensore HS (30 m)</a:t>
            </a:r>
            <a:endParaRPr lang="it-IT" sz="22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0150" lvl="2" indent="-285750">
              <a:lnSpc>
                <a:spcPct val="130000"/>
              </a:lnSpc>
              <a:buClr>
                <a:srgbClr val="FFFF00"/>
              </a:buClr>
              <a:buFont typeface="Tahoma" panose="020B0604030504040204" pitchFamily="34" charset="0"/>
              <a:buChar char="◦"/>
            </a:pPr>
            <a:r>
              <a:rPr lang="it-IT" sz="2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Land </a:t>
            </a:r>
            <a:r>
              <a:rPr lang="it-IT" sz="22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Imager</a:t>
            </a:r>
            <a:r>
              <a:rPr lang="it-IT" sz="22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(ALI): </a:t>
            </a:r>
            <a:r>
              <a:rPr lang="it-IT" sz="2200" dirty="0">
                <a:solidFill>
                  <a:srgbClr val="00B0F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Sensore PAN (10 m) e MS (30 m)</a:t>
            </a:r>
            <a:endParaRPr lang="it-IT" sz="22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30000"/>
              </a:lnSpc>
              <a:buClr>
                <a:srgbClr val="FFFF00"/>
              </a:buClr>
              <a:buFont typeface="Cambria" panose="02040503050406030204" pitchFamily="18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Airborne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Visible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Infrared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Imaging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Spectrometer</a:t>
            </a:r>
            <a:r>
              <a:rPr lang="it-IT" sz="28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(AVIRIS)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13" y="1077885"/>
            <a:ext cx="4068000" cy="312921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13" y="1130588"/>
            <a:ext cx="3960000" cy="3644099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13" y="1464356"/>
            <a:ext cx="4114800" cy="334459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4081" y="250536"/>
            <a:ext cx="1052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Esempi di satelliti commerciali</a:t>
            </a:r>
          </a:p>
        </p:txBody>
      </p:sp>
      <p:sp>
        <p:nvSpPr>
          <p:cNvPr id="15" name="Parentesi graffa chiusa 14"/>
          <p:cNvSpPr/>
          <p:nvPr/>
        </p:nvSpPr>
        <p:spPr>
          <a:xfrm>
            <a:off x="4989095" y="1583140"/>
            <a:ext cx="470010" cy="1733266"/>
          </a:xfrm>
          <a:prstGeom prst="rightBrace">
            <a:avLst>
              <a:gd name="adj1" fmla="val 35360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5613905" y="1781607"/>
            <a:ext cx="52770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mbria Math" panose="02040503050406030204" pitchFamily="18" charset="0"/>
              <a:buChar char="·"/>
            </a:pPr>
            <a:r>
              <a:rPr lang="it-IT" sz="2200" dirty="0">
                <a:solidFill>
                  <a:srgbClr val="00B0F0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Gestiti da </a:t>
            </a:r>
            <a:r>
              <a:rPr lang="it-IT" sz="2200" dirty="0" err="1">
                <a:solidFill>
                  <a:srgbClr val="00B0F0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DigitalGlobe</a:t>
            </a:r>
            <a:endParaRPr lang="it-IT" sz="2200" dirty="0">
              <a:solidFill>
                <a:srgbClr val="00B0F0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Cambria Math" panose="02040503050406030204" pitchFamily="18" charset="0"/>
              <a:buChar char="·"/>
            </a:pPr>
            <a:r>
              <a:rPr lang="it-IT" sz="2200" dirty="0">
                <a:solidFill>
                  <a:srgbClr val="00B0F0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Dotati di sensori PAN e MS</a:t>
            </a:r>
          </a:p>
          <a:p>
            <a:pPr marL="742950" lvl="1" indent="-285750">
              <a:buFontTx/>
              <a:buChar char="-"/>
            </a:pPr>
            <a:r>
              <a:rPr lang="it-IT" sz="2200" dirty="0">
                <a:solidFill>
                  <a:srgbClr val="00B0F0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Risoluzione PAN: ~ 0.5 m</a:t>
            </a:r>
          </a:p>
          <a:p>
            <a:pPr marL="742950" lvl="1" indent="-285750">
              <a:buFontTx/>
              <a:buChar char="-"/>
            </a:pPr>
            <a:r>
              <a:rPr lang="it-IT" sz="2200" dirty="0">
                <a:solidFill>
                  <a:srgbClr val="00B0F0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Risoluzione MS: ~ 2 m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38483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" grpId="0"/>
      <p:bldP spid="15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asellaDiTesto 30"/>
          <p:cNvSpPr txBox="1"/>
          <p:nvPr/>
        </p:nvSpPr>
        <p:spPr>
          <a:xfrm>
            <a:off x="2975213" y="250536"/>
            <a:ext cx="6740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it-IT" sz="3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 </a:t>
            </a:r>
            <a:r>
              <a:rPr lang="it-IT" sz="3200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Substitution</a:t>
            </a:r>
            <a:r>
              <a:rPr lang="it-IT" sz="3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(CS)</a:t>
            </a:r>
          </a:p>
          <a:p>
            <a:r>
              <a:rPr lang="it-IT" sz="3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07" y="1052789"/>
            <a:ext cx="2520000" cy="252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13" y="1043972"/>
            <a:ext cx="2520000" cy="25200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6" y="1052789"/>
            <a:ext cx="2520000" cy="252000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 rot="16200000">
            <a:off x="-688899" y="2102440"/>
            <a:ext cx="25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Cambria" panose="02040503050406030204" pitchFamily="18" charset="0"/>
              </a:rPr>
              <a:t>Immagine 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  <a:latin typeface="Cambria" panose="02040503050406030204" pitchFamily="18" charset="0"/>
              </a:rPr>
              <a:t>Pancromatica</a:t>
            </a:r>
          </a:p>
        </p:txBody>
      </p:sp>
      <p:sp>
        <p:nvSpPr>
          <p:cNvPr id="30" name="Freccia a destra 29"/>
          <p:cNvSpPr/>
          <p:nvPr/>
        </p:nvSpPr>
        <p:spPr>
          <a:xfrm rot="10800000" flipH="1">
            <a:off x="6718904" y="2287850"/>
            <a:ext cx="504000" cy="152400"/>
          </a:xfrm>
          <a:prstGeom prst="rightArrow">
            <a:avLst>
              <a:gd name="adj1" fmla="val 33701"/>
              <a:gd name="adj2" fmla="val 8427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a destra 34"/>
          <p:cNvSpPr/>
          <p:nvPr/>
        </p:nvSpPr>
        <p:spPr>
          <a:xfrm rot="10800000" flipH="1">
            <a:off x="3381880" y="2287850"/>
            <a:ext cx="457083" cy="152400"/>
          </a:xfrm>
          <a:prstGeom prst="rightArrow">
            <a:avLst>
              <a:gd name="adj1" fmla="val 33701"/>
              <a:gd name="adj2" fmla="val 8427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/>
          <p:cNvSpPr txBox="1"/>
          <p:nvPr/>
        </p:nvSpPr>
        <p:spPr>
          <a:xfrm>
            <a:off x="2976987" y="251856"/>
            <a:ext cx="6740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it-IT" sz="3200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MultiResolution</a:t>
            </a:r>
            <a:r>
              <a:rPr lang="it-IT" sz="32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Analysis (MRA)</a:t>
            </a:r>
          </a:p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it-IT" sz="3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4082" y="250536"/>
            <a:ext cx="280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Metodi Classici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483326" y="1123406"/>
            <a:ext cx="880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3749748"/>
            <a:ext cx="2520000" cy="25200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6" y="4708627"/>
            <a:ext cx="704762" cy="704762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 rot="16200000">
            <a:off x="-235161" y="4799398"/>
            <a:ext cx="161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Cambria" panose="02040503050406030204" pitchFamily="18" charset="0"/>
              </a:rPr>
              <a:t>Immagine</a:t>
            </a:r>
            <a:br>
              <a:rPr lang="it-IT" sz="1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1400" dirty="0">
                <a:solidFill>
                  <a:schemeClr val="bg1"/>
                </a:solidFill>
                <a:latin typeface="Cambria" panose="02040503050406030204" pitchFamily="18" charset="0"/>
              </a:rPr>
              <a:t>Multispettrale</a:t>
            </a:r>
          </a:p>
        </p:txBody>
      </p:sp>
      <p:sp>
        <p:nvSpPr>
          <p:cNvPr id="19" name="Freccia a destra 18"/>
          <p:cNvSpPr/>
          <p:nvPr/>
        </p:nvSpPr>
        <p:spPr>
          <a:xfrm rot="10800000" flipH="1">
            <a:off x="1707629" y="5017703"/>
            <a:ext cx="2052000" cy="153448"/>
          </a:xfrm>
          <a:prstGeom prst="rightArrow">
            <a:avLst>
              <a:gd name="adj1" fmla="val 35140"/>
              <a:gd name="adj2" fmla="val 11556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7290606" y="808292"/>
            <a:ext cx="252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FFFF00"/>
                </a:solidFill>
                <a:latin typeface="Cambria" panose="02040503050406030204" pitchFamily="18" charset="0"/>
              </a:rPr>
              <a:t>DETTAGLI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1707628" y="4741615"/>
            <a:ext cx="2047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FFFF00"/>
                </a:solidFill>
                <a:latin typeface="Cambria" panose="02040503050406030204" pitchFamily="18" charset="0"/>
              </a:rPr>
              <a:t>INTERPOLAZIONE</a:t>
            </a:r>
          </a:p>
        </p:txBody>
      </p:sp>
      <p:sp>
        <p:nvSpPr>
          <p:cNvPr id="28" name="Rettangolo arrotondato 27"/>
          <p:cNvSpPr/>
          <p:nvPr/>
        </p:nvSpPr>
        <p:spPr>
          <a:xfrm>
            <a:off x="364081" y="903244"/>
            <a:ext cx="6261600" cy="2765660"/>
          </a:xfrm>
          <a:prstGeom prst="roundRect">
            <a:avLst>
              <a:gd name="adj" fmla="val 7882"/>
            </a:avLst>
          </a:prstGeom>
          <a:noFill/>
          <a:ln w="254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pic>
        <p:nvPicPr>
          <p:cNvPr id="33" name="Immagin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31" y="3722610"/>
            <a:ext cx="2520000" cy="2520000"/>
          </a:xfrm>
          <a:prstGeom prst="rect">
            <a:avLst/>
          </a:prstGeom>
        </p:spPr>
      </p:pic>
      <p:sp>
        <p:nvSpPr>
          <p:cNvPr id="34" name="CasellaDiTesto 33"/>
          <p:cNvSpPr txBox="1"/>
          <p:nvPr/>
        </p:nvSpPr>
        <p:spPr>
          <a:xfrm>
            <a:off x="10859425" y="3749748"/>
            <a:ext cx="400110" cy="252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Cambria" panose="02040503050406030204" pitchFamily="18" charset="0"/>
              </a:rPr>
              <a:t>Prodotto di Fusione</a:t>
            </a:r>
          </a:p>
        </p:txBody>
      </p:sp>
      <p:sp>
        <p:nvSpPr>
          <p:cNvPr id="39" name="Freccia a destra 38"/>
          <p:cNvSpPr/>
          <p:nvPr/>
        </p:nvSpPr>
        <p:spPr>
          <a:xfrm rot="10800000" flipH="1">
            <a:off x="6536471" y="4984808"/>
            <a:ext cx="283285" cy="152400"/>
          </a:xfrm>
          <a:prstGeom prst="rightArrow">
            <a:avLst>
              <a:gd name="adj1" fmla="val 33701"/>
              <a:gd name="adj2" fmla="val 8427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arrotondato 39"/>
          <p:cNvSpPr/>
          <p:nvPr/>
        </p:nvSpPr>
        <p:spPr>
          <a:xfrm>
            <a:off x="6887964" y="4644538"/>
            <a:ext cx="1114663" cy="930161"/>
          </a:xfrm>
          <a:prstGeom prst="roundRect">
            <a:avLst>
              <a:gd name="adj" fmla="val 7882"/>
            </a:avLst>
          </a:prstGeom>
          <a:noFill/>
          <a:ln w="63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42" name="Freccia a destra 41"/>
          <p:cNvSpPr/>
          <p:nvPr/>
        </p:nvSpPr>
        <p:spPr>
          <a:xfrm rot="10800000" flipH="1">
            <a:off x="8074624" y="4987271"/>
            <a:ext cx="283285" cy="152400"/>
          </a:xfrm>
          <a:prstGeom prst="rightArrow">
            <a:avLst>
              <a:gd name="adj1" fmla="val 33701"/>
              <a:gd name="adj2" fmla="val 8427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/>
          <p:cNvSpPr txBox="1"/>
          <p:nvPr/>
        </p:nvSpPr>
        <p:spPr>
          <a:xfrm>
            <a:off x="6842492" y="4668060"/>
            <a:ext cx="11696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FFFF00"/>
                </a:solidFill>
                <a:latin typeface="Cambria" panose="02040503050406030204" pitchFamily="18" charset="0"/>
              </a:rPr>
              <a:t>MODELLO</a:t>
            </a:r>
          </a:p>
          <a:p>
            <a:pPr algn="ctr"/>
            <a:r>
              <a:rPr lang="it-IT" sz="1600" dirty="0">
                <a:solidFill>
                  <a:srgbClr val="FFFF00"/>
                </a:solidFill>
                <a:latin typeface="Cambria" panose="02040503050406030204" pitchFamily="18" charset="0"/>
              </a:rPr>
              <a:t>DI</a:t>
            </a:r>
          </a:p>
          <a:p>
            <a:pPr algn="ctr"/>
            <a:r>
              <a:rPr lang="it-IT" sz="1600" dirty="0">
                <a:solidFill>
                  <a:srgbClr val="FFFF00"/>
                </a:solidFill>
                <a:latin typeface="Cambria" panose="02040503050406030204" pitchFamily="18" charset="0"/>
              </a:rPr>
              <a:t>INIEZIONE</a:t>
            </a:r>
          </a:p>
        </p:txBody>
      </p:sp>
      <p:sp>
        <p:nvSpPr>
          <p:cNvPr id="7" name="Freccia a inversione 6"/>
          <p:cNvSpPr/>
          <p:nvPr/>
        </p:nvSpPr>
        <p:spPr>
          <a:xfrm rot="5400000" flipH="1">
            <a:off x="6153996" y="3600791"/>
            <a:ext cx="1254223" cy="419907"/>
          </a:xfrm>
          <a:prstGeom prst="uturnArrow">
            <a:avLst>
              <a:gd name="adj1" fmla="val 12419"/>
              <a:gd name="adj2" fmla="val 19670"/>
              <a:gd name="adj3" fmla="val 32519"/>
              <a:gd name="adj4" fmla="val 37595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46" name="Connettore 4 45"/>
          <p:cNvCxnSpPr/>
          <p:nvPr/>
        </p:nvCxnSpPr>
        <p:spPr>
          <a:xfrm rot="5400000">
            <a:off x="7230498" y="3989801"/>
            <a:ext cx="762815" cy="369117"/>
          </a:xfrm>
          <a:prstGeom prst="bentConnector3">
            <a:avLst>
              <a:gd name="adj1" fmla="val 50000"/>
            </a:avLst>
          </a:prstGeom>
          <a:ln w="539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arrotondato 9"/>
          <p:cNvSpPr>
            <a:spLocks noChangeAspect="1"/>
          </p:cNvSpPr>
          <p:nvPr/>
        </p:nvSpPr>
        <p:spPr>
          <a:xfrm>
            <a:off x="3898633" y="982635"/>
            <a:ext cx="2628000" cy="2628986"/>
          </a:xfrm>
          <a:prstGeom prst="roundRect">
            <a:avLst>
              <a:gd name="adj" fmla="val 4103"/>
            </a:avLst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37" name="CasellaDiTesto 36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38" name="CasellaDiTesto 37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23292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18" grpId="0"/>
      <p:bldP spid="30" grpId="0" animBg="1"/>
      <p:bldP spid="35" grpId="0" animBg="1"/>
      <p:bldP spid="45" grpId="0"/>
      <p:bldP spid="5" grpId="0"/>
      <p:bldP spid="16" grpId="0"/>
      <p:bldP spid="19" grpId="0" animBg="1"/>
      <p:bldP spid="21" grpId="0"/>
      <p:bldP spid="20" grpId="0"/>
      <p:bldP spid="28" grpId="0" animBg="1"/>
      <p:bldP spid="34" grpId="0"/>
      <p:bldP spid="39" grpId="0" animBg="1"/>
      <p:bldP spid="40" grpId="0" animBg="1"/>
      <p:bldP spid="42" grpId="0" animBg="1"/>
      <p:bldP spid="43" grpId="0"/>
      <p:bldP spid="7" grpId="0" animBg="1"/>
      <p:bldP spid="7" grpId="1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3" name="CasellaDiTesto 2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2014/2015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Tecniche per il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r>
              <a:rPr lang="it-IT" sz="1200" dirty="0">
                <a:solidFill>
                  <a:schemeClr val="bg1"/>
                </a:solidFill>
              </a:rPr>
              <a:t> di immagini </a:t>
            </a:r>
            <a:r>
              <a:rPr lang="it-IT" sz="1200" dirty="0" err="1">
                <a:solidFill>
                  <a:schemeClr val="bg1"/>
                </a:solidFill>
              </a:rPr>
              <a:t>iperspettrali</a:t>
            </a:r>
            <a:r>
              <a:rPr lang="it-IT" sz="1200" dirty="0">
                <a:solidFill>
                  <a:schemeClr val="bg1"/>
                </a:solidFill>
              </a:rPr>
              <a:t> raccolte da piattaforme multiple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364081" y="250536"/>
            <a:ext cx="614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Interpolazione IDEALE e REALE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1" y="2128236"/>
            <a:ext cx="2016000" cy="2016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13" y="1120236"/>
            <a:ext cx="4032000" cy="4032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47" y="1120236"/>
            <a:ext cx="4032000" cy="4032000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2447781" y="798366"/>
            <a:ext cx="648000" cy="648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447781" y="1446066"/>
            <a:ext cx="648000" cy="648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7182000" y="1136212"/>
            <a:ext cx="4032000" cy="4032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7181226" y="875370"/>
            <a:ext cx="4032000" cy="64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3" name="CasellaDiTesto 22"/>
          <p:cNvSpPr txBox="1"/>
          <p:nvPr/>
        </p:nvSpPr>
        <p:spPr>
          <a:xfrm>
            <a:off x="7177853" y="1611925"/>
            <a:ext cx="4032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/>
              <p:cNvSpPr txBox="1"/>
              <p:nvPr/>
            </p:nvSpPr>
            <p:spPr>
              <a:xfrm>
                <a:off x="7177853" y="2961719"/>
                <a:ext cx="3716600" cy="862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fName>
                        <m:e>
                          <m:d>
                            <m:dPr>
                              <m:ctrlPr>
                                <a:rPr lang="pt-B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53" y="2961719"/>
                <a:ext cx="3716600" cy="862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tangolo arrotondato 23"/>
          <p:cNvSpPr/>
          <p:nvPr/>
        </p:nvSpPr>
        <p:spPr>
          <a:xfrm>
            <a:off x="7323570" y="2993159"/>
            <a:ext cx="3420000" cy="828000"/>
          </a:xfrm>
          <a:prstGeom prst="roundRect">
            <a:avLst>
              <a:gd name="adj" fmla="val 7882"/>
            </a:avLst>
          </a:prstGeom>
          <a:noFill/>
          <a:ln w="158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25" name="CasellaDiTesto 24"/>
          <p:cNvSpPr txBox="1"/>
          <p:nvPr/>
        </p:nvSpPr>
        <p:spPr>
          <a:xfrm>
            <a:off x="7503196" y="2309561"/>
            <a:ext cx="30084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Formula di interpolazione</a:t>
            </a:r>
            <a:br>
              <a:rPr lang="it-IT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it-IT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 </a:t>
            </a:r>
            <a:r>
              <a:rPr lang="it-IT" dirty="0" err="1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Whittaker-Shannon</a:t>
            </a:r>
            <a:endParaRPr lang="it-IT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sellaDiTesto 25"/>
          <p:cNvSpPr txBox="1"/>
          <p:nvPr/>
        </p:nvSpPr>
        <p:spPr>
          <a:xfrm>
            <a:off x="364081" y="4144236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originale</a:t>
            </a:r>
          </a:p>
        </p:txBody>
      </p:sp>
      <p:sp>
        <p:nvSpPr>
          <p:cNvPr id="27" name="CasellaDiTesto 26"/>
          <p:cNvSpPr txBox="1"/>
          <p:nvPr/>
        </p:nvSpPr>
        <p:spPr>
          <a:xfrm>
            <a:off x="2776209" y="5157440"/>
            <a:ext cx="402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Espansione dell’MS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7182000" y="5147698"/>
            <a:ext cx="402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interpolata</a:t>
            </a:r>
          </a:p>
        </p:txBody>
      </p:sp>
    </p:spTree>
    <p:extLst>
      <p:ext uri="{BB962C8B-B14F-4D97-AF65-F5344CB8AC3E}">
        <p14:creationId xmlns:p14="http://schemas.microsoft.com/office/powerpoint/2010/main" val="11572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33008 -0.0004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7" y="-2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36276 0.00764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38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33008 -0.005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7" y="-25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00091 0.07431 " pathEditMode="relative" rAng="0" ptsTypes="AA">
                                      <p:cBhvr>
                                        <p:cTn id="6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70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0.36276 0.0076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38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2" grpId="1" animBg="1"/>
      <p:bldP spid="12" grpId="2" animBg="1"/>
      <p:bldP spid="17" grpId="0" animBg="1"/>
      <p:bldP spid="17" grpId="1" animBg="1"/>
      <p:bldP spid="17" grpId="2" animBg="1"/>
      <p:bldP spid="16" grpId="0" animBg="1"/>
      <p:bldP spid="16" grpId="1" animBg="1"/>
      <p:bldP spid="21" grpId="0" animBg="1"/>
      <p:bldP spid="21" grpId="1" animBg="1"/>
      <p:bldP spid="21" grpId="2" animBg="1"/>
      <p:bldP spid="23" grpId="0" animBg="1"/>
      <p:bldP spid="23" grpId="1" animBg="1"/>
      <p:bldP spid="20" grpId="0"/>
      <p:bldP spid="20" grpId="1"/>
      <p:bldP spid="24" grpId="0" animBg="1"/>
      <p:bldP spid="24" grpId="1" animBg="1"/>
      <p:bldP spid="25" grpId="0"/>
      <p:bldP spid="25" grpId="1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6" y="6223079"/>
            <a:ext cx="540365" cy="545769"/>
          </a:xfrm>
          <a:prstGeom prst="rect">
            <a:avLst/>
          </a:prstGeom>
        </p:spPr>
      </p:pic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22603"/>
              </p:ext>
            </p:extLst>
          </p:nvPr>
        </p:nvGraphicFramePr>
        <p:xfrm>
          <a:off x="309489" y="6310543"/>
          <a:ext cx="10832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124">
                  <a:extLst>
                    <a:ext uri="{9D8B030D-6E8A-4147-A177-3AD203B41FA5}">
                      <a16:colId xmlns:a16="http://schemas.microsoft.com/office/drawing/2014/main" val="384824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0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3839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364081" y="250536"/>
            <a:ext cx="5751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Metodi </a:t>
            </a:r>
            <a:r>
              <a:rPr lang="it-IT" sz="3200" dirty="0" err="1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Bayesiani</a:t>
            </a:r>
            <a:endParaRPr lang="it-IT" sz="32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364081" y="920635"/>
                <a:ext cx="10777532" cy="5601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r>
                        <a:rPr lang="it-IT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it-IT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  <m:r>
                        <a:rPr lang="it-IT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r>
                        <a:rPr lang="it-IT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it-IT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br>
                  <a:rPr lang="it-IT" sz="2800" b="1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it-IT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1" y="920635"/>
                <a:ext cx="10777532" cy="560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arrotondato 17"/>
          <p:cNvSpPr/>
          <p:nvPr/>
        </p:nvSpPr>
        <p:spPr>
          <a:xfrm>
            <a:off x="5275268" y="981130"/>
            <a:ext cx="756000" cy="1153951"/>
          </a:xfrm>
          <a:prstGeom prst="roundRect">
            <a:avLst>
              <a:gd name="adj" fmla="val 7882"/>
            </a:avLst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/>
              <p:cNvSpPr txBox="1"/>
              <p:nvPr/>
            </p:nvSpPr>
            <p:spPr>
              <a:xfrm>
                <a:off x="364081" y="1635423"/>
                <a:ext cx="1077753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it-IT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𝐰</m:t>
                      </m:r>
                      <m:sSub>
                        <m:sSubPr>
                          <m:ctrlPr>
                            <a:rPr lang="it-IT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it-IT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sub>
                      </m:sSub>
                      <m:r>
                        <a:rPr lang="it-IT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it-IT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54" name="CasellaDiTes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1" y="1635423"/>
                <a:ext cx="107775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CasellaDiTesto 65"/>
          <p:cNvSpPr txBox="1"/>
          <p:nvPr/>
        </p:nvSpPr>
        <p:spPr>
          <a:xfrm>
            <a:off x="264502" y="2130681"/>
            <a:ext cx="1077753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00B0F0"/>
                </a:solidFill>
                <a:latin typeface="Cambria" panose="02040503050406030204" pitchFamily="18" charset="0"/>
              </a:rPr>
              <a:t>Componente </a:t>
            </a:r>
            <a:br>
              <a:rPr lang="it-IT" sz="2000" dirty="0">
                <a:solidFill>
                  <a:srgbClr val="00B0F0"/>
                </a:solidFill>
                <a:latin typeface="Cambria" panose="02040503050406030204" pitchFamily="18" charset="0"/>
              </a:rPr>
            </a:br>
            <a:r>
              <a:rPr lang="it-IT" sz="2000" dirty="0">
                <a:solidFill>
                  <a:srgbClr val="00B0F0"/>
                </a:solidFill>
                <a:latin typeface="Cambria" panose="02040503050406030204" pitchFamily="18" charset="0"/>
              </a:rPr>
              <a:t>deterministica</a:t>
            </a:r>
          </a:p>
        </p:txBody>
      </p:sp>
      <p:sp>
        <p:nvSpPr>
          <p:cNvPr id="67" name="Rettangolo arrotondato 66"/>
          <p:cNvSpPr/>
          <p:nvPr/>
        </p:nvSpPr>
        <p:spPr>
          <a:xfrm>
            <a:off x="6369366" y="983865"/>
            <a:ext cx="590992" cy="1153951"/>
          </a:xfrm>
          <a:prstGeom prst="roundRect">
            <a:avLst>
              <a:gd name="adj" fmla="val 7882"/>
            </a:avLst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69" name="CasellaDiTesto 68"/>
          <p:cNvSpPr txBox="1"/>
          <p:nvPr/>
        </p:nvSpPr>
        <p:spPr>
          <a:xfrm>
            <a:off x="7059936" y="1200711"/>
            <a:ext cx="170192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B0F0"/>
                </a:solidFill>
                <a:latin typeface="Cambria" panose="02040503050406030204" pitchFamily="18" charset="0"/>
              </a:rPr>
              <a:t>Componente </a:t>
            </a:r>
            <a:br>
              <a:rPr lang="it-IT" sz="2000" dirty="0">
                <a:solidFill>
                  <a:srgbClr val="00B0F0"/>
                </a:solidFill>
                <a:latin typeface="Cambria" panose="02040503050406030204" pitchFamily="18" charset="0"/>
              </a:rPr>
            </a:br>
            <a:r>
              <a:rPr lang="it-IT" sz="2000" dirty="0">
                <a:solidFill>
                  <a:srgbClr val="00B0F0"/>
                </a:solidFill>
                <a:latin typeface="Cambria" panose="02040503050406030204" pitchFamily="18" charset="0"/>
              </a:rPr>
              <a:t>aleatoria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sellaDiTesto 70"/>
              <p:cNvSpPr txBox="1"/>
              <p:nvPr/>
            </p:nvSpPr>
            <p:spPr>
              <a:xfrm>
                <a:off x="720000" y="2859826"/>
                <a:ext cx="10421613" cy="1375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M</a:t>
                </a:r>
                <a:r>
                  <a:rPr lang="it-IT" sz="2500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: Immagine Multispettrale</a:t>
                </a:r>
                <a:br>
                  <a:rPr lang="it-IT" sz="2500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</a:br>
                <a:r>
                  <a:rPr lang="it-IT" sz="2800" b="1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P</a:t>
                </a:r>
                <a:r>
                  <a:rPr lang="it-IT" sz="2500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: Immagine Pancromatica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it-IT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sub>
                    </m:sSub>
                  </m:oMath>
                </a14:m>
                <a:r>
                  <a:rPr lang="it-IT" sz="2500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: Immagine Fusa Ideale </a:t>
                </a:r>
              </a:p>
            </p:txBody>
          </p:sp>
        </mc:Choice>
        <mc:Fallback xmlns="">
          <p:sp>
            <p:nvSpPr>
              <p:cNvPr id="71" name="CasellaDiTes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2859826"/>
                <a:ext cx="10421613" cy="1375056"/>
              </a:xfrm>
              <a:prstGeom prst="rect">
                <a:avLst/>
              </a:prstGeom>
              <a:blipFill>
                <a:blip r:embed="rId5"/>
                <a:stretch>
                  <a:fillRect l="-1170" t="-4425" b="-88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asellaDiTesto 71"/>
          <p:cNvSpPr txBox="1"/>
          <p:nvPr/>
        </p:nvSpPr>
        <p:spPr>
          <a:xfrm>
            <a:off x="720000" y="4377507"/>
            <a:ext cx="1042161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D</a:t>
            </a:r>
            <a:r>
              <a:rPr lang="it-IT" sz="2500" dirty="0">
                <a:solidFill>
                  <a:schemeClr val="bg1"/>
                </a:solidFill>
                <a:latin typeface="Cambria" panose="02040503050406030204" pitchFamily="18" charset="0"/>
              </a:rPr>
              <a:t>: Modello di degradazione del sensore</a:t>
            </a:r>
            <a:br>
              <a:rPr lang="it-IT" sz="25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w</a:t>
            </a:r>
            <a:r>
              <a:rPr lang="it-IT" sz="2500" dirty="0">
                <a:solidFill>
                  <a:schemeClr val="bg1"/>
                </a:solidFill>
                <a:latin typeface="Cambria" panose="02040503050406030204" pitchFamily="18" charset="0"/>
              </a:rPr>
              <a:t>: Modello di generazione dell’immagine pancromatica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/>
              <p:cNvSpPr txBox="1"/>
              <p:nvPr/>
            </p:nvSpPr>
            <p:spPr>
              <a:xfrm>
                <a:off x="720000" y="5483481"/>
                <a:ext cx="10434204" cy="5132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it-IT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sub>
                    </m:sSub>
                    <m:r>
                      <a:rPr lang="it-IT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it-IT" sz="2500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: Rumore gaussiano</a:t>
                </a:r>
              </a:p>
            </p:txBody>
          </p:sp>
        </mc:Choice>
        <mc:Fallback xmlns="">
          <p:sp>
            <p:nvSpPr>
              <p:cNvPr id="73" name="CasellaDiTesto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5483481"/>
                <a:ext cx="10434204" cy="513282"/>
              </a:xfrm>
              <a:prstGeom prst="rect">
                <a:avLst/>
              </a:prstGeom>
              <a:blipFill>
                <a:blip r:embed="rId6"/>
                <a:stretch>
                  <a:fillRect t="-4762" b="-26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/>
          <p:cNvSpPr txBox="1"/>
          <p:nvPr/>
        </p:nvSpPr>
        <p:spPr>
          <a:xfrm>
            <a:off x="309489" y="6357461"/>
            <a:ext cx="1083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Breve introduzione sul </a:t>
            </a:r>
            <a:r>
              <a:rPr lang="it-IT" sz="1200" dirty="0" err="1">
                <a:solidFill>
                  <a:schemeClr val="bg1"/>
                </a:solidFill>
              </a:rPr>
              <a:t>Pansharpening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309489" y="6372852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Ing. Daniele </a:t>
            </a:r>
            <a:r>
              <a:rPr lang="it-IT" sz="1000" dirty="0" err="1">
                <a:solidFill>
                  <a:schemeClr val="bg1"/>
                </a:solidFill>
              </a:rPr>
              <a:t>Picone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666893" y="6372851"/>
            <a:ext cx="3474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</a:rPr>
              <a:t>Anno Accademico 2015/2016</a:t>
            </a:r>
          </a:p>
        </p:txBody>
      </p:sp>
    </p:spTree>
    <p:extLst>
      <p:ext uri="{BB962C8B-B14F-4D97-AF65-F5344CB8AC3E}">
        <p14:creationId xmlns:p14="http://schemas.microsoft.com/office/powerpoint/2010/main" val="125613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8" grpId="0" animBg="1"/>
      <p:bldP spid="54" grpId="0"/>
      <p:bldP spid="66" grpId="0"/>
      <p:bldP spid="67" grpId="0" animBg="1"/>
      <p:bldP spid="69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4302</TotalTime>
  <Words>561</Words>
  <Application>Microsoft Office PowerPoint</Application>
  <PresentationFormat>Widescreen</PresentationFormat>
  <Paragraphs>174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Cambria Math</vt:lpstr>
      <vt:lpstr>Tahoma</vt:lpstr>
      <vt:lpstr>Wingdings</vt:lpstr>
      <vt:lpstr>Tema di Office</vt:lpstr>
      <vt:lpstr>Presentazione standard di PowerPoint</vt:lpstr>
      <vt:lpstr>Presentazione standard di PowerPoint</vt:lpstr>
      <vt:lpstr>Fusione tra immagini satellitari ad alta risoluzione spaziale e immagini ad alta diversità spettrale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</dc:creator>
  <cp:lastModifiedBy>Dan Pic</cp:lastModifiedBy>
  <cp:revision>230</cp:revision>
  <dcterms:created xsi:type="dcterms:W3CDTF">2016-02-21T12:20:50Z</dcterms:created>
  <dcterms:modified xsi:type="dcterms:W3CDTF">2016-04-17T22:03:17Z</dcterms:modified>
</cp:coreProperties>
</file>